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9"/>
  </p:notesMasterIdLst>
  <p:sldIdLst>
    <p:sldId id="256" r:id="rId3"/>
    <p:sldId id="279" r:id="rId4"/>
    <p:sldId id="274" r:id="rId5"/>
    <p:sldId id="273" r:id="rId6"/>
    <p:sldId id="275" r:id="rId7"/>
    <p:sldId id="260" r:id="rId8"/>
    <p:sldId id="262" r:id="rId9"/>
    <p:sldId id="263" r:id="rId10"/>
    <p:sldId id="264" r:id="rId11"/>
    <p:sldId id="265" r:id="rId12"/>
    <p:sldId id="276" r:id="rId13"/>
    <p:sldId id="288" r:id="rId14"/>
    <p:sldId id="266" r:id="rId15"/>
    <p:sldId id="287" r:id="rId16"/>
    <p:sldId id="289" r:id="rId17"/>
    <p:sldId id="290" r:id="rId18"/>
    <p:sldId id="267" r:id="rId19"/>
    <p:sldId id="269" r:id="rId20"/>
    <p:sldId id="270" r:id="rId21"/>
    <p:sldId id="271" r:id="rId22"/>
    <p:sldId id="278" r:id="rId23"/>
    <p:sldId id="280" r:id="rId24"/>
    <p:sldId id="281" r:id="rId25"/>
    <p:sldId id="283" r:id="rId26"/>
    <p:sldId id="284" r:id="rId27"/>
    <p:sldId id="2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88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011F1-D315-8B42-A75D-EF5D0AA83729}" type="datetimeFigureOut">
              <a:rPr lang="en-US" smtClean="0"/>
              <a:t>4/24/13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4A735-7F22-F447-8C36-E11F37C3A0E4}" type="slidenum">
              <a:rPr lang="en-US" smtClean="0"/>
              <a:t>‹#›</a:t>
            </a:fld>
            <a:endParaRPr lang="en-US"/>
          </a:p>
        </p:txBody>
      </p:sp>
    </p:spTree>
    <p:extLst>
      <p:ext uri="{BB962C8B-B14F-4D97-AF65-F5344CB8AC3E}">
        <p14:creationId xmlns:p14="http://schemas.microsoft.com/office/powerpoint/2010/main" val="1835216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a:t>
            </a:fld>
            <a:endParaRPr lang="en-US"/>
          </a:p>
        </p:txBody>
      </p:sp>
    </p:spTree>
    <p:extLst>
      <p:ext uri="{BB962C8B-B14F-4D97-AF65-F5344CB8AC3E}">
        <p14:creationId xmlns:p14="http://schemas.microsoft.com/office/powerpoint/2010/main" val="1075820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10</a:t>
            </a:fld>
            <a:endParaRPr lang="en-US"/>
          </a:p>
        </p:txBody>
      </p:sp>
    </p:spTree>
    <p:extLst>
      <p:ext uri="{BB962C8B-B14F-4D97-AF65-F5344CB8AC3E}">
        <p14:creationId xmlns:p14="http://schemas.microsoft.com/office/powerpoint/2010/main" val="165949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11</a:t>
            </a:fld>
            <a:endParaRPr lang="en-US"/>
          </a:p>
        </p:txBody>
      </p:sp>
    </p:spTree>
    <p:extLst>
      <p:ext uri="{BB962C8B-B14F-4D97-AF65-F5344CB8AC3E}">
        <p14:creationId xmlns:p14="http://schemas.microsoft.com/office/powerpoint/2010/main" val="374919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12</a:t>
            </a:fld>
            <a:endParaRPr lang="en-US"/>
          </a:p>
        </p:txBody>
      </p:sp>
    </p:spTree>
    <p:extLst>
      <p:ext uri="{BB962C8B-B14F-4D97-AF65-F5344CB8AC3E}">
        <p14:creationId xmlns:p14="http://schemas.microsoft.com/office/powerpoint/2010/main" val="275075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13</a:t>
            </a:fld>
            <a:endParaRPr lang="en-US"/>
          </a:p>
        </p:txBody>
      </p:sp>
    </p:spTree>
    <p:extLst>
      <p:ext uri="{BB962C8B-B14F-4D97-AF65-F5344CB8AC3E}">
        <p14:creationId xmlns:p14="http://schemas.microsoft.com/office/powerpoint/2010/main" val="146260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14</a:t>
            </a:fld>
            <a:endParaRPr lang="en-US"/>
          </a:p>
        </p:txBody>
      </p:sp>
    </p:spTree>
    <p:extLst>
      <p:ext uri="{BB962C8B-B14F-4D97-AF65-F5344CB8AC3E}">
        <p14:creationId xmlns:p14="http://schemas.microsoft.com/office/powerpoint/2010/main" val="298017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16</a:t>
            </a:fld>
            <a:endParaRPr lang="en-US"/>
          </a:p>
        </p:txBody>
      </p:sp>
    </p:spTree>
    <p:extLst>
      <p:ext uri="{BB962C8B-B14F-4D97-AF65-F5344CB8AC3E}">
        <p14:creationId xmlns:p14="http://schemas.microsoft.com/office/powerpoint/2010/main" val="369270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17</a:t>
            </a:fld>
            <a:endParaRPr lang="en-US"/>
          </a:p>
        </p:txBody>
      </p:sp>
    </p:spTree>
    <p:extLst>
      <p:ext uri="{BB962C8B-B14F-4D97-AF65-F5344CB8AC3E}">
        <p14:creationId xmlns:p14="http://schemas.microsoft.com/office/powerpoint/2010/main" val="169521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18</a:t>
            </a:fld>
            <a:endParaRPr lang="en-US"/>
          </a:p>
        </p:txBody>
      </p:sp>
    </p:spTree>
    <p:extLst>
      <p:ext uri="{BB962C8B-B14F-4D97-AF65-F5344CB8AC3E}">
        <p14:creationId xmlns:p14="http://schemas.microsoft.com/office/powerpoint/2010/main" val="161793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19</a:t>
            </a:fld>
            <a:endParaRPr lang="en-US"/>
          </a:p>
        </p:txBody>
      </p:sp>
    </p:spTree>
    <p:extLst>
      <p:ext uri="{BB962C8B-B14F-4D97-AF65-F5344CB8AC3E}">
        <p14:creationId xmlns:p14="http://schemas.microsoft.com/office/powerpoint/2010/main" val="234290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20</a:t>
            </a:fld>
            <a:endParaRPr lang="en-US"/>
          </a:p>
        </p:txBody>
      </p:sp>
    </p:spTree>
    <p:extLst>
      <p:ext uri="{BB962C8B-B14F-4D97-AF65-F5344CB8AC3E}">
        <p14:creationId xmlns:p14="http://schemas.microsoft.com/office/powerpoint/2010/main" val="52336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2</a:t>
            </a:fld>
            <a:endParaRPr lang="en-US"/>
          </a:p>
        </p:txBody>
      </p:sp>
    </p:spTree>
    <p:extLst>
      <p:ext uri="{BB962C8B-B14F-4D97-AF65-F5344CB8AC3E}">
        <p14:creationId xmlns:p14="http://schemas.microsoft.com/office/powerpoint/2010/main" val="219172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22</a:t>
            </a:fld>
            <a:endParaRPr lang="en-US"/>
          </a:p>
        </p:txBody>
      </p:sp>
    </p:spTree>
    <p:extLst>
      <p:ext uri="{BB962C8B-B14F-4D97-AF65-F5344CB8AC3E}">
        <p14:creationId xmlns:p14="http://schemas.microsoft.com/office/powerpoint/2010/main" val="25026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23</a:t>
            </a:fld>
            <a:endParaRPr lang="en-US"/>
          </a:p>
        </p:txBody>
      </p:sp>
    </p:spTree>
    <p:extLst>
      <p:ext uri="{BB962C8B-B14F-4D97-AF65-F5344CB8AC3E}">
        <p14:creationId xmlns:p14="http://schemas.microsoft.com/office/powerpoint/2010/main" val="2114102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24</a:t>
            </a:fld>
            <a:endParaRPr lang="en-US"/>
          </a:p>
        </p:txBody>
      </p:sp>
    </p:spTree>
    <p:extLst>
      <p:ext uri="{BB962C8B-B14F-4D97-AF65-F5344CB8AC3E}">
        <p14:creationId xmlns:p14="http://schemas.microsoft.com/office/powerpoint/2010/main" val="1833591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25</a:t>
            </a:fld>
            <a:endParaRPr lang="en-US"/>
          </a:p>
        </p:txBody>
      </p:sp>
    </p:spTree>
    <p:extLst>
      <p:ext uri="{BB962C8B-B14F-4D97-AF65-F5344CB8AC3E}">
        <p14:creationId xmlns:p14="http://schemas.microsoft.com/office/powerpoint/2010/main" val="266700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26</a:t>
            </a:fld>
            <a:endParaRPr lang="en-US"/>
          </a:p>
        </p:txBody>
      </p:sp>
    </p:spTree>
    <p:extLst>
      <p:ext uri="{BB962C8B-B14F-4D97-AF65-F5344CB8AC3E}">
        <p14:creationId xmlns:p14="http://schemas.microsoft.com/office/powerpoint/2010/main" val="197439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3</a:t>
            </a:fld>
            <a:endParaRPr lang="en-US"/>
          </a:p>
        </p:txBody>
      </p:sp>
    </p:spTree>
    <p:extLst>
      <p:ext uri="{BB962C8B-B14F-4D97-AF65-F5344CB8AC3E}">
        <p14:creationId xmlns:p14="http://schemas.microsoft.com/office/powerpoint/2010/main" val="309792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4</a:t>
            </a:fld>
            <a:endParaRPr lang="en-US"/>
          </a:p>
        </p:txBody>
      </p:sp>
    </p:spTree>
    <p:extLst>
      <p:ext uri="{BB962C8B-B14F-4D97-AF65-F5344CB8AC3E}">
        <p14:creationId xmlns:p14="http://schemas.microsoft.com/office/powerpoint/2010/main" val="303609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5</a:t>
            </a:fld>
            <a:endParaRPr lang="en-US"/>
          </a:p>
        </p:txBody>
      </p:sp>
    </p:spTree>
    <p:extLst>
      <p:ext uri="{BB962C8B-B14F-4D97-AF65-F5344CB8AC3E}">
        <p14:creationId xmlns:p14="http://schemas.microsoft.com/office/powerpoint/2010/main" val="313277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6</a:t>
            </a:fld>
            <a:endParaRPr lang="en-US"/>
          </a:p>
        </p:txBody>
      </p:sp>
    </p:spTree>
    <p:extLst>
      <p:ext uri="{BB962C8B-B14F-4D97-AF65-F5344CB8AC3E}">
        <p14:creationId xmlns:p14="http://schemas.microsoft.com/office/powerpoint/2010/main" val="19732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7</a:t>
            </a:fld>
            <a:endParaRPr lang="en-US"/>
          </a:p>
        </p:txBody>
      </p:sp>
    </p:spTree>
    <p:extLst>
      <p:ext uri="{BB962C8B-B14F-4D97-AF65-F5344CB8AC3E}">
        <p14:creationId xmlns:p14="http://schemas.microsoft.com/office/powerpoint/2010/main" val="336000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8</a:t>
            </a:fld>
            <a:endParaRPr lang="en-US"/>
          </a:p>
        </p:txBody>
      </p:sp>
    </p:spTree>
    <p:extLst>
      <p:ext uri="{BB962C8B-B14F-4D97-AF65-F5344CB8AC3E}">
        <p14:creationId xmlns:p14="http://schemas.microsoft.com/office/powerpoint/2010/main" val="172112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D524A735-7F22-F447-8C36-E11F37C3A0E4}" type="slidenum">
              <a:rPr lang="en-US" smtClean="0"/>
              <a:t>9</a:t>
            </a:fld>
            <a:endParaRPr lang="en-US"/>
          </a:p>
        </p:txBody>
      </p:sp>
    </p:spTree>
    <p:extLst>
      <p:ext uri="{BB962C8B-B14F-4D97-AF65-F5344CB8AC3E}">
        <p14:creationId xmlns:p14="http://schemas.microsoft.com/office/powerpoint/2010/main" val="61863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243607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4200277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316398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D2209-A0C4-E040-9A19-856700C48DD8}"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401509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D2209-A0C4-E040-9A19-856700C48DD8}" type="datetimeFigureOut">
              <a:rPr lang="en-US" smtClean="0"/>
              <a:t>4/24/13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917685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D2209-A0C4-E040-9A19-856700C48DD8}" type="datetimeFigureOut">
              <a:rPr lang="en-US" smtClean="0"/>
              <a:t>4/24/13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1696923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D2209-A0C4-E040-9A19-856700C48DD8}" type="datetimeFigureOut">
              <a:rPr lang="en-US" smtClean="0"/>
              <a:t>4/24/13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1120552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D2209-A0C4-E040-9A19-856700C48DD8}"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362685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D2209-A0C4-E040-9A19-856700C48DD8}"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1306075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3240221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Tree>
    <p:extLst>
      <p:ext uri="{BB962C8B-B14F-4D97-AF65-F5344CB8AC3E}">
        <p14:creationId xmlns:p14="http://schemas.microsoft.com/office/powerpoint/2010/main" val="347901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D2209-A0C4-E040-9A19-856700C48DD8}"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510D-1BED-6A45-8A40-4C3B791688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09D2209-A0C4-E040-9A19-856700C48DD8}"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510D-1BED-6A45-8A40-4C3B79168881}"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9D2209-A0C4-E040-9A19-856700C48DD8}" type="datetimeFigureOut">
              <a:rPr lang="en-US" smtClean="0"/>
              <a:t>4/24/13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5510D-1BED-6A45-8A40-4C3B791688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D2209-A0C4-E040-9A19-856700C48DD8}" type="datetimeFigureOut">
              <a:rPr lang="en-US" smtClean="0"/>
              <a:t>4/24/13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5510D-1BED-6A45-8A40-4C3B791688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09D2209-A0C4-E040-9A19-856700C48DD8}" type="datetimeFigureOut">
              <a:rPr lang="en-US" smtClean="0"/>
              <a:t>4/24/13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5510D-1BED-6A45-8A40-4C3B791688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09D2209-A0C4-E040-9A19-856700C48DD8}"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510D-1BED-6A45-8A40-4C3B79168881}"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D2209-A0C4-E040-9A19-856700C48DD8}"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510D-1BED-6A45-8A40-4C3B79168881}"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09D2209-A0C4-E040-9A19-856700C48DD8}" type="datetimeFigureOut">
              <a:rPr lang="en-US" smtClean="0"/>
              <a:t>4/24/13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305510D-1BED-6A45-8A40-4C3B7916888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D2209-A0C4-E040-9A19-856700C48DD8}" type="datetimeFigureOut">
              <a:rPr lang="en-US" smtClean="0"/>
              <a:t>4/24/13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510D-1BED-6A45-8A40-4C3B79168881}" type="slidenum">
              <a:rPr lang="en-US" smtClean="0"/>
              <a:t>‹#›</a:t>
            </a:fld>
            <a:endParaRPr lang="en-US"/>
          </a:p>
        </p:txBody>
      </p:sp>
    </p:spTree>
    <p:extLst>
      <p:ext uri="{BB962C8B-B14F-4D97-AF65-F5344CB8AC3E}">
        <p14:creationId xmlns:p14="http://schemas.microsoft.com/office/powerpoint/2010/main" val="263700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teway.procurement.ucsb.edu"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72078" y="3886200"/>
            <a:ext cx="7199844" cy="1752600"/>
          </a:xfrm>
        </p:spPr>
        <p:txBody>
          <a:bodyPr/>
          <a:lstStyle/>
          <a:p>
            <a:endParaRPr lang="en-US" u="sng" dirty="0" smtClean="0">
              <a:solidFill>
                <a:srgbClr val="000000"/>
              </a:solidFill>
              <a:hlinkClick r:id="rId3"/>
            </a:endParaRPr>
          </a:p>
          <a:p>
            <a:r>
              <a:rPr lang="en-US" u="sng" dirty="0" smtClean="0">
                <a:solidFill>
                  <a:srgbClr val="0000FF"/>
                </a:solidFill>
              </a:rPr>
              <a:t>https</a:t>
            </a:r>
            <a:r>
              <a:rPr lang="en-US" u="sng" dirty="0">
                <a:solidFill>
                  <a:srgbClr val="0000FF"/>
                </a:solidFill>
              </a:rPr>
              <a:t>://</a:t>
            </a:r>
            <a:r>
              <a:rPr lang="en-US" u="sng" dirty="0" smtClean="0">
                <a:solidFill>
                  <a:srgbClr val="0000FF"/>
                </a:solidFill>
              </a:rPr>
              <a:t>gateway.procurement.ucsb.edu</a:t>
            </a:r>
          </a:p>
          <a:p>
            <a:endParaRPr lang="en-US" u="sng" dirty="0" smtClean="0">
              <a:solidFill>
                <a:srgbClr val="000000"/>
              </a:solidFill>
            </a:endParaRPr>
          </a:p>
          <a:p>
            <a:r>
              <a:rPr lang="en-US" sz="1800" dirty="0" smtClean="0">
                <a:solidFill>
                  <a:srgbClr val="000000"/>
                </a:solidFill>
              </a:rPr>
              <a:t>Materials Department, UCSB</a:t>
            </a:r>
            <a:endParaRPr lang="en-US" sz="1800" dirty="0">
              <a:solidFill>
                <a:srgbClr val="000000"/>
              </a:solidFill>
            </a:endParaRPr>
          </a:p>
          <a:p>
            <a:endParaRPr lang="en-US" u="sng" dirty="0">
              <a:solidFill>
                <a:srgbClr val="000000"/>
              </a:solidFill>
            </a:endParaRPr>
          </a:p>
        </p:txBody>
      </p:sp>
      <p:pic>
        <p:nvPicPr>
          <p:cNvPr id="4" name="Picture 3"/>
          <p:cNvPicPr>
            <a:picLocks noChangeAspect="1"/>
          </p:cNvPicPr>
          <p:nvPr/>
        </p:nvPicPr>
        <p:blipFill>
          <a:blip r:embed="rId4"/>
          <a:stretch>
            <a:fillRect/>
          </a:stretch>
        </p:blipFill>
        <p:spPr>
          <a:xfrm>
            <a:off x="1713324" y="908279"/>
            <a:ext cx="5717352" cy="2536839"/>
          </a:xfrm>
          <a:prstGeom prst="rect">
            <a:avLst/>
          </a:prstGeom>
        </p:spPr>
      </p:pic>
    </p:spTree>
    <p:extLst>
      <p:ext uri="{BB962C8B-B14F-4D97-AF65-F5344CB8AC3E}">
        <p14:creationId xmlns:p14="http://schemas.microsoft.com/office/powerpoint/2010/main" val="11756174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03 at 3.55.59 PM.png"/>
          <p:cNvPicPr>
            <a:picLocks noGrp="1" noChangeAspect="1"/>
          </p:cNvPicPr>
          <p:nvPr>
            <p:ph idx="1"/>
          </p:nvPr>
        </p:nvPicPr>
        <p:blipFill>
          <a:blip r:embed="rId3">
            <a:extLst>
              <a:ext uri="{28A0092B-C50C-407E-A947-70E740481C1C}">
                <a14:useLocalDpi xmlns:a14="http://schemas.microsoft.com/office/drawing/2010/main" val="0"/>
              </a:ext>
            </a:extLst>
          </a:blip>
          <a:srcRect l="331" r="331"/>
          <a:stretch>
            <a:fillRect/>
          </a:stretch>
        </p:blipFill>
        <p:spPr/>
      </p:pic>
      <p:sp>
        <p:nvSpPr>
          <p:cNvPr id="2" name="Title 1"/>
          <p:cNvSpPr>
            <a:spLocks noGrp="1"/>
          </p:cNvSpPr>
          <p:nvPr>
            <p:ph type="title"/>
          </p:nvPr>
        </p:nvSpPr>
        <p:spPr/>
        <p:txBody>
          <a:bodyPr/>
          <a:lstStyle/>
          <a:p>
            <a:r>
              <a:rPr lang="en-US" dirty="0" smtClean="0"/>
              <a:t>Non-Catalog Suppliers</a:t>
            </a:r>
            <a:endParaRPr lang="en-US" dirty="0"/>
          </a:p>
        </p:txBody>
      </p:sp>
    </p:spTree>
    <p:extLst>
      <p:ext uri="{BB962C8B-B14F-4D97-AF65-F5344CB8AC3E}">
        <p14:creationId xmlns:p14="http://schemas.microsoft.com/office/powerpoint/2010/main" val="439744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Your Shopping Cart</a:t>
            </a:r>
            <a:endParaRPr lang="en-US" dirty="0"/>
          </a:p>
        </p:txBody>
      </p:sp>
      <p:sp>
        <p:nvSpPr>
          <p:cNvPr id="2" name="Subtitle 1"/>
          <p:cNvSpPr>
            <a:spLocks noGrp="1"/>
          </p:cNvSpPr>
          <p:nvPr>
            <p:ph type="subTitle" idx="1"/>
          </p:nvPr>
        </p:nvSpPr>
        <p:spPr/>
        <p:txBody>
          <a:bodyPr/>
          <a:lstStyle/>
          <a:p>
            <a:r>
              <a:rPr lang="en-US" dirty="0" smtClean="0"/>
              <a:t>And order finalization.</a:t>
            </a:r>
            <a:endParaRPr lang="en-US" dirty="0"/>
          </a:p>
        </p:txBody>
      </p:sp>
    </p:spTree>
    <p:extLst>
      <p:ext uri="{BB962C8B-B14F-4D97-AF65-F5344CB8AC3E}">
        <p14:creationId xmlns:p14="http://schemas.microsoft.com/office/powerpoint/2010/main" val="110313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Based on your advisor’s preferences, you are either:</a:t>
            </a:r>
          </a:p>
          <a:p>
            <a:pPr lvl="1"/>
            <a:r>
              <a:rPr lang="en-US" sz="2000" dirty="0" smtClean="0"/>
              <a:t>a shopper who assigns your cart directly to your advisor for approval </a:t>
            </a:r>
          </a:p>
          <a:p>
            <a:pPr lvl="1"/>
            <a:r>
              <a:rPr lang="en-US" sz="2000" dirty="0" smtClean="0"/>
              <a:t>a shopper who has limited self-approving permission (up to $500) </a:t>
            </a:r>
          </a:p>
          <a:p>
            <a:pPr lvl="1"/>
            <a:r>
              <a:rPr lang="en-US" sz="2000" dirty="0" smtClean="0"/>
              <a:t>a non-student senior group member who has higher level approval permission.</a:t>
            </a:r>
          </a:p>
          <a:p>
            <a:r>
              <a:rPr lang="en-US" dirty="0" smtClean="0"/>
              <a:t>If you have questions about what type of shopper you are, please see your advisor.</a:t>
            </a:r>
            <a:endParaRPr lang="en-US" dirty="0"/>
          </a:p>
        </p:txBody>
      </p:sp>
      <p:sp>
        <p:nvSpPr>
          <p:cNvPr id="3" name="Title 2"/>
          <p:cNvSpPr>
            <a:spLocks noGrp="1"/>
          </p:cNvSpPr>
          <p:nvPr>
            <p:ph type="title"/>
          </p:nvPr>
        </p:nvSpPr>
        <p:spPr/>
        <p:txBody>
          <a:bodyPr/>
          <a:lstStyle/>
          <a:p>
            <a:r>
              <a:rPr lang="en-US" dirty="0" smtClean="0"/>
              <a:t>What type of shopper are you?</a:t>
            </a:r>
            <a:endParaRPr lang="en-US" dirty="0"/>
          </a:p>
        </p:txBody>
      </p:sp>
    </p:spTree>
    <p:extLst>
      <p:ext uri="{BB962C8B-B14F-4D97-AF65-F5344CB8AC3E}">
        <p14:creationId xmlns:p14="http://schemas.microsoft.com/office/powerpoint/2010/main" val="330506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08 at 3.13.43 PM.png"/>
          <p:cNvPicPr>
            <a:picLocks noGrp="1" noChangeAspect="1"/>
          </p:cNvPicPr>
          <p:nvPr>
            <p:ph idx="4294967295"/>
          </p:nvPr>
        </p:nvPicPr>
        <p:blipFill>
          <a:blip r:embed="rId3">
            <a:extLst>
              <a:ext uri="{28A0092B-C50C-407E-A947-70E740481C1C}">
                <a14:useLocalDpi xmlns:a14="http://schemas.microsoft.com/office/drawing/2010/main" val="0"/>
              </a:ext>
            </a:extLst>
          </a:blip>
          <a:srcRect l="677" r="677"/>
          <a:stretch>
            <a:fillRect/>
          </a:stretch>
        </p:blipFill>
        <p:spPr>
          <a:xfrm>
            <a:off x="279400" y="0"/>
            <a:ext cx="8864600" cy="4129087"/>
          </a:xfrm>
        </p:spPr>
      </p:pic>
      <p:sp>
        <p:nvSpPr>
          <p:cNvPr id="5" name="Right Arrow 4"/>
          <p:cNvSpPr/>
          <p:nvPr/>
        </p:nvSpPr>
        <p:spPr>
          <a:xfrm rot="18248113">
            <a:off x="7528362" y="877909"/>
            <a:ext cx="1156976" cy="144754"/>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6" name="Content Placeholder 3" descr="cart2.png"/>
          <p:cNvPicPr>
            <a:picLocks noChangeAspect="1"/>
          </p:cNvPicPr>
          <p:nvPr/>
        </p:nvPicPr>
        <p:blipFill rotWithShape="1">
          <a:blip r:embed="rId4">
            <a:extLst>
              <a:ext uri="{28A0092B-C50C-407E-A947-70E740481C1C}">
                <a14:useLocalDpi xmlns:a14="http://schemas.microsoft.com/office/drawing/2010/main" val="0"/>
              </a:ext>
            </a:extLst>
          </a:blip>
          <a:srcRect t="-735" b="-30685"/>
          <a:stretch/>
        </p:blipFill>
        <p:spPr>
          <a:xfrm>
            <a:off x="0" y="4129079"/>
            <a:ext cx="9144000" cy="3468927"/>
          </a:xfrm>
          <a:prstGeom prst="rect">
            <a:avLst/>
          </a:prstGeom>
        </p:spPr>
      </p:pic>
      <p:sp>
        <p:nvSpPr>
          <p:cNvPr id="7" name="Right Arrow 6"/>
          <p:cNvSpPr/>
          <p:nvPr/>
        </p:nvSpPr>
        <p:spPr>
          <a:xfrm rot="5713856">
            <a:off x="947035" y="3704157"/>
            <a:ext cx="1156976" cy="144754"/>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751048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Gateway will prompt you to enter a shipping address. Enter ENMT in the search field.</a:t>
            </a:r>
          </a:p>
          <a:p>
            <a:r>
              <a:rPr lang="en-US" dirty="0" smtClean="0"/>
              <a:t>You can add your own name in the ATTN field. DO NOT enter a room number.</a:t>
            </a:r>
            <a:endParaRPr lang="en-US" dirty="0"/>
          </a:p>
        </p:txBody>
      </p:sp>
      <p:sp>
        <p:nvSpPr>
          <p:cNvPr id="3" name="Title 2"/>
          <p:cNvSpPr>
            <a:spLocks noGrp="1"/>
          </p:cNvSpPr>
          <p:nvPr>
            <p:ph type="title"/>
          </p:nvPr>
        </p:nvSpPr>
        <p:spPr/>
        <p:txBody>
          <a:bodyPr/>
          <a:lstStyle/>
          <a:p>
            <a:r>
              <a:rPr lang="en-US" dirty="0" smtClean="0"/>
              <a:t>Shipping Address</a:t>
            </a:r>
            <a:endParaRPr lang="en-US" dirty="0"/>
          </a:p>
        </p:txBody>
      </p:sp>
      <p:pic>
        <p:nvPicPr>
          <p:cNvPr id="4" name="Picture 3" descr="Picture 1.png"/>
          <p:cNvPicPr>
            <a:picLocks noChangeAspect="1"/>
          </p:cNvPicPr>
          <p:nvPr/>
        </p:nvPicPr>
        <p:blipFill rotWithShape="1">
          <a:blip r:embed="rId3">
            <a:extLst>
              <a:ext uri="{28A0092B-C50C-407E-A947-70E740481C1C}">
                <a14:useLocalDpi xmlns:a14="http://schemas.microsoft.com/office/drawing/2010/main" val="0"/>
              </a:ext>
            </a:extLst>
          </a:blip>
          <a:srcRect b="8470"/>
          <a:stretch/>
        </p:blipFill>
        <p:spPr>
          <a:xfrm>
            <a:off x="2317164" y="4285868"/>
            <a:ext cx="4509672" cy="2415461"/>
          </a:xfrm>
          <a:prstGeom prst="rect">
            <a:avLst/>
          </a:prstGeom>
        </p:spPr>
      </p:pic>
    </p:spTree>
    <p:extLst>
      <p:ext uri="{BB962C8B-B14F-4D97-AF65-F5344CB8AC3E}">
        <p14:creationId xmlns:p14="http://schemas.microsoft.com/office/powerpoint/2010/main" val="30878841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are not a self-approving shopper or your order is over $500, you must assign your cart to your advisor or their designee.</a:t>
            </a:r>
          </a:p>
          <a:p>
            <a:endParaRPr lang="en-US" dirty="0"/>
          </a:p>
        </p:txBody>
      </p:sp>
      <p:sp>
        <p:nvSpPr>
          <p:cNvPr id="3" name="Title 2"/>
          <p:cNvSpPr>
            <a:spLocks noGrp="1"/>
          </p:cNvSpPr>
          <p:nvPr>
            <p:ph type="title"/>
          </p:nvPr>
        </p:nvSpPr>
        <p:spPr/>
        <p:txBody>
          <a:bodyPr/>
          <a:lstStyle/>
          <a:p>
            <a:r>
              <a:rPr lang="en-US" dirty="0" smtClean="0"/>
              <a:t>Assigning your Cart</a:t>
            </a:r>
            <a:endParaRPr lang="en-US" dirty="0"/>
          </a:p>
        </p:txBody>
      </p:sp>
      <p:pic>
        <p:nvPicPr>
          <p:cNvPr id="4" name="Picture 3" descr="Pictur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032" y="3899270"/>
            <a:ext cx="5307936" cy="2958730"/>
          </a:xfrm>
          <a:prstGeom prst="rect">
            <a:avLst/>
          </a:prstGeom>
        </p:spPr>
      </p:pic>
    </p:spTree>
    <p:extLst>
      <p:ext uri="{BB962C8B-B14F-4D97-AF65-F5344CB8AC3E}">
        <p14:creationId xmlns:p14="http://schemas.microsoft.com/office/powerpoint/2010/main" val="3323174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are a self-approving shopper, you need to finalize your cart by adding the appropriate account:</a:t>
            </a:r>
            <a:endParaRPr lang="en-US" dirty="0"/>
          </a:p>
        </p:txBody>
      </p:sp>
      <p:sp>
        <p:nvSpPr>
          <p:cNvPr id="3" name="Title 2"/>
          <p:cNvSpPr>
            <a:spLocks noGrp="1"/>
          </p:cNvSpPr>
          <p:nvPr>
            <p:ph type="title"/>
          </p:nvPr>
        </p:nvSpPr>
        <p:spPr/>
        <p:txBody>
          <a:bodyPr/>
          <a:lstStyle/>
          <a:p>
            <a:r>
              <a:rPr lang="en-US" dirty="0" smtClean="0"/>
              <a:t>Finalizing your Cart</a:t>
            </a:r>
            <a:endParaRPr lang="en-US" dirty="0"/>
          </a:p>
        </p:txBody>
      </p:sp>
      <p:pic>
        <p:nvPicPr>
          <p:cNvPr id="5" name="Picture 4" descr="Picture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92039"/>
            <a:ext cx="9144000" cy="1606678"/>
          </a:xfrm>
          <a:prstGeom prst="rect">
            <a:avLst/>
          </a:prstGeom>
        </p:spPr>
      </p:pic>
      <p:pic>
        <p:nvPicPr>
          <p:cNvPr id="6" name="Picture 5" descr="Picture 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26" y="5461175"/>
            <a:ext cx="6006349" cy="1396825"/>
          </a:xfrm>
          <a:prstGeom prst="rect">
            <a:avLst/>
          </a:prstGeom>
        </p:spPr>
      </p:pic>
    </p:spTree>
    <p:extLst>
      <p:ext uri="{BB962C8B-B14F-4D97-AF65-F5344CB8AC3E}">
        <p14:creationId xmlns:p14="http://schemas.microsoft.com/office/powerpoint/2010/main" val="288544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q email.png"/>
          <p:cNvPicPr>
            <a:picLocks noGrp="1" noChangeAspect="1"/>
          </p:cNvPicPr>
          <p:nvPr>
            <p:ph idx="1"/>
          </p:nvPr>
        </p:nvPicPr>
        <p:blipFill rotWithShape="1">
          <a:blip r:embed="rId3">
            <a:extLst>
              <a:ext uri="{28A0092B-C50C-407E-A947-70E740481C1C}">
                <a14:useLocalDpi xmlns:a14="http://schemas.microsoft.com/office/drawing/2010/main" val="0"/>
              </a:ext>
            </a:extLst>
          </a:blip>
          <a:srcRect t="-8248" b="16536"/>
          <a:stretch/>
        </p:blipFill>
        <p:spPr>
          <a:xfrm>
            <a:off x="78560" y="3277790"/>
            <a:ext cx="8986881" cy="3295415"/>
          </a:xfrm>
        </p:spPr>
      </p:pic>
      <p:sp>
        <p:nvSpPr>
          <p:cNvPr id="2" name="Title 1"/>
          <p:cNvSpPr>
            <a:spLocks noGrp="1"/>
          </p:cNvSpPr>
          <p:nvPr>
            <p:ph type="title"/>
          </p:nvPr>
        </p:nvSpPr>
        <p:spPr/>
        <p:txBody>
          <a:bodyPr>
            <a:normAutofit/>
          </a:bodyPr>
          <a:lstStyle/>
          <a:p>
            <a:r>
              <a:rPr lang="en-US" dirty="0" smtClean="0"/>
              <a:t>Requisition Submission</a:t>
            </a:r>
            <a:endParaRPr lang="en-US" dirty="0"/>
          </a:p>
        </p:txBody>
      </p:sp>
      <p:sp>
        <p:nvSpPr>
          <p:cNvPr id="3" name="TextBox 2"/>
          <p:cNvSpPr txBox="1"/>
          <p:nvPr/>
        </p:nvSpPr>
        <p:spPr>
          <a:xfrm>
            <a:off x="457200" y="2592619"/>
            <a:ext cx="8229600" cy="646331"/>
          </a:xfrm>
          <a:prstGeom prst="rect">
            <a:avLst/>
          </a:prstGeom>
          <a:noFill/>
        </p:spPr>
        <p:txBody>
          <a:bodyPr wrap="square" rtlCol="0">
            <a:spAutoFit/>
          </a:bodyPr>
          <a:lstStyle/>
          <a:p>
            <a:r>
              <a:rPr lang="en-US" dirty="0" smtClean="0"/>
              <a:t>When your requisition has been submitted for approval, you will receive an email that looks like this:</a:t>
            </a:r>
            <a:endParaRPr lang="en-US" dirty="0"/>
          </a:p>
        </p:txBody>
      </p:sp>
    </p:spTree>
    <p:extLst>
      <p:ext uri="{BB962C8B-B14F-4D97-AF65-F5344CB8AC3E}">
        <p14:creationId xmlns:p14="http://schemas.microsoft.com/office/powerpoint/2010/main" val="42239064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08 at 3.20.1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987" b="-2692"/>
          <a:stretch/>
        </p:blipFill>
        <p:spPr>
          <a:xfrm>
            <a:off x="0" y="3064003"/>
            <a:ext cx="9145148" cy="2684278"/>
          </a:xfrm>
        </p:spPr>
      </p:pic>
      <p:sp>
        <p:nvSpPr>
          <p:cNvPr id="2" name="Title 1"/>
          <p:cNvSpPr>
            <a:spLocks noGrp="1"/>
          </p:cNvSpPr>
          <p:nvPr>
            <p:ph type="title"/>
          </p:nvPr>
        </p:nvSpPr>
        <p:spPr/>
        <p:txBody>
          <a:bodyPr/>
          <a:lstStyle/>
          <a:p>
            <a:r>
              <a:rPr lang="en-US" dirty="0" smtClean="0"/>
              <a:t>How to check on your order:</a:t>
            </a:r>
            <a:endParaRPr lang="en-US" dirty="0"/>
          </a:p>
        </p:txBody>
      </p:sp>
    </p:spTree>
    <p:extLst>
      <p:ext uri="{BB962C8B-B14F-4D97-AF65-F5344CB8AC3E}">
        <p14:creationId xmlns:p14="http://schemas.microsoft.com/office/powerpoint/2010/main" val="24245665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Font typeface="Arial"/>
              <a:buChar char="•"/>
            </a:pPr>
            <a:r>
              <a:rPr lang="en-US" sz="2800" dirty="0" smtClean="0"/>
              <a:t>My order has been completed…what do I do next?</a:t>
            </a:r>
          </a:p>
          <a:p>
            <a:pPr lvl="1">
              <a:buFont typeface="Arial"/>
              <a:buChar char="•"/>
            </a:pPr>
            <a:r>
              <a:rPr lang="en-US" sz="2100" dirty="0" smtClean="0"/>
              <a:t>Nothing! The vendor will automatically receive the purchase order via fax or email.</a:t>
            </a:r>
          </a:p>
          <a:p>
            <a:pPr>
              <a:buFont typeface="Arial"/>
              <a:buChar char="•"/>
            </a:pPr>
            <a:r>
              <a:rPr lang="en-US" sz="2800" dirty="0" smtClean="0"/>
              <a:t>Do I still need to turn in my packing slips?</a:t>
            </a:r>
          </a:p>
          <a:p>
            <a:pPr lvl="1">
              <a:buFont typeface="Arial"/>
              <a:buChar char="•"/>
            </a:pPr>
            <a:r>
              <a:rPr lang="en-US" sz="2100" dirty="0" smtClean="0"/>
              <a:t>Yes! The supplier will not be paid unless the Department Buyer (Amanda) marks each line item as “received” in Gateway. We will not know to do that unless you turn in your packing slip.</a:t>
            </a:r>
          </a:p>
          <a:p>
            <a:pPr>
              <a:buFont typeface="Arial"/>
              <a:buChar char="•"/>
            </a:pPr>
            <a:r>
              <a:rPr lang="en-US" sz="2800" dirty="0" smtClean="0"/>
              <a:t>What if I need to use a supplier that is not in Gateway?</a:t>
            </a:r>
          </a:p>
          <a:p>
            <a:pPr lvl="1">
              <a:buFont typeface="Arial"/>
              <a:buChar char="•"/>
            </a:pPr>
            <a:r>
              <a:rPr lang="en-US" sz="2100" dirty="0" smtClean="0"/>
              <a:t>Use the “Add Supplier Form” on the Gateway homepage. It generally takes 1 to 5 business days for the supplier to be added. If the order is urgent, please come to the Purchasing office and we </a:t>
            </a:r>
            <a:r>
              <a:rPr lang="en-US" sz="2100" b="1" u="sng" dirty="0"/>
              <a:t>m</a:t>
            </a:r>
            <a:r>
              <a:rPr lang="en-US" sz="2100" b="1" u="sng" dirty="0" smtClean="0"/>
              <a:t>ay</a:t>
            </a:r>
            <a:r>
              <a:rPr lang="en-US" sz="2100" dirty="0" smtClean="0"/>
              <a:t> be able to place your order with the department </a:t>
            </a:r>
            <a:r>
              <a:rPr lang="en-US" sz="2100" dirty="0" err="1" smtClean="0"/>
              <a:t>FlexCard</a:t>
            </a:r>
            <a:r>
              <a:rPr lang="en-US" sz="2100" dirty="0" smtClean="0"/>
              <a:t>.</a:t>
            </a:r>
          </a:p>
          <a:p>
            <a:endParaRPr lang="en-US" dirty="0"/>
          </a:p>
        </p:txBody>
      </p:sp>
      <p:sp>
        <p:nvSpPr>
          <p:cNvPr id="2" name="Title 1"/>
          <p:cNvSpPr>
            <a:spLocks noGrp="1"/>
          </p:cNvSpPr>
          <p:nvPr>
            <p:ph type="title"/>
          </p:nvPr>
        </p:nvSpPr>
        <p:spPr/>
        <p:txBody>
          <a:bodyPr>
            <a:normAutofit/>
          </a:bodyPr>
          <a:lstStyle/>
          <a:p>
            <a:r>
              <a:rPr lang="en-US" dirty="0" smtClean="0"/>
              <a:t>Frequently Asked Questions</a:t>
            </a:r>
            <a:endParaRPr lang="en-US" dirty="0"/>
          </a:p>
        </p:txBody>
      </p:sp>
    </p:spTree>
    <p:extLst>
      <p:ext uri="{BB962C8B-B14F-4D97-AF65-F5344CB8AC3E}">
        <p14:creationId xmlns:p14="http://schemas.microsoft.com/office/powerpoint/2010/main" val="16920521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3308"/>
            <a:ext cx="7772400" cy="906999"/>
          </a:xfrm>
        </p:spPr>
        <p:txBody>
          <a:bodyPr>
            <a:normAutofit fontScale="90000"/>
          </a:bodyPr>
          <a:lstStyle/>
          <a:p>
            <a:r>
              <a:rPr lang="en-US" sz="6000" dirty="0" smtClean="0"/>
              <a:t>Shopping</a:t>
            </a:r>
            <a:endParaRPr lang="en-US" sz="6000" dirty="0"/>
          </a:p>
        </p:txBody>
      </p:sp>
    </p:spTree>
    <p:extLst>
      <p:ext uri="{BB962C8B-B14F-4D97-AF65-F5344CB8AC3E}">
        <p14:creationId xmlns:p14="http://schemas.microsoft.com/office/powerpoint/2010/main" val="23985573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a:buChar char="•"/>
            </a:pPr>
            <a:r>
              <a:rPr lang="en-US" dirty="0" smtClean="0"/>
              <a:t>Can I still get an on-going PO (AKA vendor blanket)?</a:t>
            </a:r>
          </a:p>
          <a:p>
            <a:pPr lvl="1">
              <a:buFont typeface="Arial"/>
              <a:buChar char="•"/>
            </a:pPr>
            <a:r>
              <a:rPr lang="en-US" sz="1800" dirty="0" smtClean="0"/>
              <a:t>Yes, on the home page we can place orders for either recurring services or items. Please come to the Purchasing Office for assistance setting these up.</a:t>
            </a:r>
          </a:p>
          <a:p>
            <a:endParaRPr lang="en-US" dirty="0"/>
          </a:p>
        </p:txBody>
      </p:sp>
      <p:sp>
        <p:nvSpPr>
          <p:cNvPr id="2" name="Title 1"/>
          <p:cNvSpPr>
            <a:spLocks noGrp="1"/>
          </p:cNvSpPr>
          <p:nvPr>
            <p:ph type="title"/>
          </p:nvPr>
        </p:nvSpPr>
        <p:spPr/>
        <p:txBody>
          <a:bodyPr/>
          <a:lstStyle/>
          <a:p>
            <a:r>
              <a:rPr lang="en-US" dirty="0" smtClean="0"/>
              <a:t>FAQ’s Continued</a:t>
            </a:r>
            <a:endParaRPr lang="en-US" dirty="0"/>
          </a:p>
        </p:txBody>
      </p:sp>
      <p:pic>
        <p:nvPicPr>
          <p:cNvPr id="5" name="Picture 4" descr="Screen Shot 2013-04-16 at 9.43.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9296"/>
            <a:ext cx="9144000" cy="2198608"/>
          </a:xfrm>
          <a:prstGeom prst="rect">
            <a:avLst/>
          </a:prstGeom>
        </p:spPr>
      </p:pic>
    </p:spTree>
    <p:extLst>
      <p:ext uri="{BB962C8B-B14F-4D97-AF65-F5344CB8AC3E}">
        <p14:creationId xmlns:p14="http://schemas.microsoft.com/office/powerpoint/2010/main" val="7013494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Approving</a:t>
            </a:r>
            <a:endParaRPr lang="en-US" sz="6000" dirty="0"/>
          </a:p>
        </p:txBody>
      </p:sp>
    </p:spTree>
    <p:extLst>
      <p:ext uri="{BB962C8B-B14F-4D97-AF65-F5344CB8AC3E}">
        <p14:creationId xmlns:p14="http://schemas.microsoft.com/office/powerpoint/2010/main" val="24747500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are an Approver if:</a:t>
            </a:r>
          </a:p>
          <a:p>
            <a:pPr lvl="1">
              <a:buFont typeface="Arial"/>
              <a:buChar char="•"/>
            </a:pPr>
            <a:r>
              <a:rPr lang="en-US" dirty="0" smtClean="0"/>
              <a:t>You are the P.I. and therefore have blanket authority to approve all transactions at any dollar level on your funds.</a:t>
            </a:r>
          </a:p>
          <a:p>
            <a:pPr lvl="1">
              <a:buFont typeface="Arial"/>
              <a:buChar char="•"/>
            </a:pPr>
            <a:r>
              <a:rPr lang="en-US" dirty="0" smtClean="0"/>
              <a:t>The P.I. has given you authority to make purchases up to a certain dollar amount (usually $500) on one or more of his/her accounts.</a:t>
            </a:r>
            <a:endParaRPr lang="en-US" dirty="0"/>
          </a:p>
        </p:txBody>
      </p:sp>
      <p:sp>
        <p:nvSpPr>
          <p:cNvPr id="3" name="Title 2"/>
          <p:cNvSpPr>
            <a:spLocks noGrp="1"/>
          </p:cNvSpPr>
          <p:nvPr>
            <p:ph type="title"/>
          </p:nvPr>
        </p:nvSpPr>
        <p:spPr/>
        <p:txBody>
          <a:bodyPr/>
          <a:lstStyle/>
          <a:p>
            <a:r>
              <a:rPr lang="en-US" dirty="0" smtClean="0"/>
              <a:t>Who is an Approver?</a:t>
            </a:r>
            <a:endParaRPr lang="en-US" dirty="0"/>
          </a:p>
        </p:txBody>
      </p:sp>
    </p:spTree>
    <p:extLst>
      <p:ext uri="{BB962C8B-B14F-4D97-AF65-F5344CB8AC3E}">
        <p14:creationId xmlns:p14="http://schemas.microsoft.com/office/powerpoint/2010/main" val="6213984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In many cases, more than one Approver will be set up on a funding source. Therefore, when a requisition is ready to be approved, each Approver will be notified.</a:t>
            </a:r>
          </a:p>
          <a:p>
            <a:r>
              <a:rPr lang="en-US" dirty="0" smtClean="0"/>
              <a:t>So, whose </a:t>
            </a:r>
            <a:r>
              <a:rPr lang="en-US" smtClean="0"/>
              <a:t>job is </a:t>
            </a:r>
            <a:r>
              <a:rPr lang="en-US" dirty="0" smtClean="0"/>
              <a:t>it to approve the order? Each P.I. needs to make it clear to his/her group what the procedure should be.</a:t>
            </a:r>
          </a:p>
          <a:p>
            <a:pPr lvl="1">
              <a:buFont typeface="Arial"/>
              <a:buChar char="•"/>
            </a:pPr>
            <a:r>
              <a:rPr lang="en-US" dirty="0" smtClean="0"/>
              <a:t>Some P.I.’s wish to be involved on every purchase and will be the sole Approver.</a:t>
            </a:r>
          </a:p>
          <a:p>
            <a:pPr lvl="1">
              <a:buFont typeface="Arial"/>
              <a:buChar char="•"/>
            </a:pPr>
            <a:r>
              <a:rPr lang="en-US" dirty="0" smtClean="0"/>
              <a:t>Other P.I.’s wish to delegate their Approver authority to a trusted individual . . . or only want to see orders over a certain dollar amount.</a:t>
            </a:r>
          </a:p>
          <a:p>
            <a:endParaRPr lang="en-US" dirty="0"/>
          </a:p>
        </p:txBody>
      </p:sp>
      <p:sp>
        <p:nvSpPr>
          <p:cNvPr id="3" name="Title 2"/>
          <p:cNvSpPr>
            <a:spLocks noGrp="1"/>
          </p:cNvSpPr>
          <p:nvPr>
            <p:ph type="title"/>
          </p:nvPr>
        </p:nvSpPr>
        <p:spPr/>
        <p:txBody>
          <a:bodyPr/>
          <a:lstStyle/>
          <a:p>
            <a:r>
              <a:rPr lang="en-US" dirty="0" smtClean="0"/>
              <a:t>Managing Approvals</a:t>
            </a:r>
            <a:endParaRPr lang="en-US" dirty="0"/>
          </a:p>
        </p:txBody>
      </p:sp>
    </p:spTree>
    <p:extLst>
      <p:ext uri="{BB962C8B-B14F-4D97-AF65-F5344CB8AC3E}">
        <p14:creationId xmlns:p14="http://schemas.microsoft.com/office/powerpoint/2010/main" val="14543298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ail.pdf"/>
          <p:cNvPicPr>
            <a:picLocks noChangeAspect="1"/>
          </p:cNvPicPr>
          <p:nvPr/>
        </p:nvPicPr>
        <p:blipFill rotWithShape="1">
          <a:blip r:embed="rId3">
            <a:extLst>
              <a:ext uri="{28A0092B-C50C-407E-A947-70E740481C1C}">
                <a14:useLocalDpi xmlns:a14="http://schemas.microsoft.com/office/drawing/2010/main" val="0"/>
              </a:ext>
            </a:extLst>
          </a:blip>
          <a:srcRect t="21002" b="10644"/>
          <a:stretch/>
        </p:blipFill>
        <p:spPr>
          <a:xfrm>
            <a:off x="0" y="2317644"/>
            <a:ext cx="4762765" cy="4213004"/>
          </a:xfrm>
          <a:prstGeom prst="rect">
            <a:avLst/>
          </a:prstGeom>
        </p:spPr>
      </p:pic>
      <p:sp>
        <p:nvSpPr>
          <p:cNvPr id="3" name="Title 2"/>
          <p:cNvSpPr>
            <a:spLocks noGrp="1"/>
          </p:cNvSpPr>
          <p:nvPr>
            <p:ph type="title"/>
          </p:nvPr>
        </p:nvSpPr>
        <p:spPr/>
        <p:txBody>
          <a:bodyPr>
            <a:normAutofit/>
          </a:bodyPr>
          <a:lstStyle/>
          <a:p>
            <a:r>
              <a:rPr lang="en-US" dirty="0" smtClean="0"/>
              <a:t>Approving from Email</a:t>
            </a:r>
            <a:endParaRPr lang="en-US" dirty="0"/>
          </a:p>
        </p:txBody>
      </p:sp>
      <p:pic>
        <p:nvPicPr>
          <p:cNvPr id="4" name="Picture 3" descr="email.pdf"/>
          <p:cNvPicPr>
            <a:picLocks noChangeAspect="1"/>
          </p:cNvPicPr>
          <p:nvPr/>
        </p:nvPicPr>
        <p:blipFill rotWithShape="1">
          <a:blip r:embed="rId4">
            <a:extLst>
              <a:ext uri="{28A0092B-C50C-407E-A947-70E740481C1C}">
                <a14:useLocalDpi xmlns:a14="http://schemas.microsoft.com/office/drawing/2010/main" val="0"/>
              </a:ext>
            </a:extLst>
          </a:blip>
          <a:srcRect t="14702" b="57995"/>
          <a:stretch/>
        </p:blipFill>
        <p:spPr>
          <a:xfrm>
            <a:off x="3569683" y="4491252"/>
            <a:ext cx="5299364" cy="1872447"/>
          </a:xfrm>
          <a:prstGeom prst="rect">
            <a:avLst/>
          </a:prstGeom>
          <a:ln>
            <a:solidFill>
              <a:srgbClr val="FF0000"/>
            </a:solidFill>
          </a:ln>
        </p:spPr>
      </p:pic>
      <p:sp>
        <p:nvSpPr>
          <p:cNvPr id="5" name="TextBox 4"/>
          <p:cNvSpPr txBox="1"/>
          <p:nvPr/>
        </p:nvSpPr>
        <p:spPr>
          <a:xfrm>
            <a:off x="4556445" y="2749747"/>
            <a:ext cx="4195814" cy="923330"/>
          </a:xfrm>
          <a:prstGeom prst="rect">
            <a:avLst/>
          </a:prstGeom>
          <a:noFill/>
        </p:spPr>
        <p:txBody>
          <a:bodyPr wrap="square" rtlCol="0">
            <a:spAutoFit/>
          </a:bodyPr>
          <a:lstStyle/>
          <a:p>
            <a:r>
              <a:rPr lang="en-US" dirty="0" smtClean="0">
                <a:solidFill>
                  <a:schemeClr val="tx2"/>
                </a:solidFill>
              </a:rPr>
              <a:t>**Approvers: Please see your handout for instructions on how to set up your PIN number to approve via email.</a:t>
            </a:r>
            <a:endParaRPr lang="en-US" dirty="0">
              <a:solidFill>
                <a:schemeClr val="tx2"/>
              </a:solidFill>
            </a:endParaRPr>
          </a:p>
        </p:txBody>
      </p:sp>
    </p:spTree>
    <p:extLst>
      <p:ext uri="{BB962C8B-B14F-4D97-AF65-F5344CB8AC3E}">
        <p14:creationId xmlns:p14="http://schemas.microsoft.com/office/powerpoint/2010/main" val="16104540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Approving from Gateway</a:t>
            </a:r>
            <a:endParaRPr lang="en-US" dirty="0"/>
          </a:p>
        </p:txBody>
      </p:sp>
      <p:pic>
        <p:nvPicPr>
          <p:cNvPr id="5" name="Picture 4" descr="a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214" y="2610608"/>
            <a:ext cx="4441573" cy="2024679"/>
          </a:xfrm>
          <a:prstGeom prst="rect">
            <a:avLst/>
          </a:prstGeom>
        </p:spPr>
      </p:pic>
      <p:pic>
        <p:nvPicPr>
          <p:cNvPr id="6" name="Picture 5" descr="action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98135"/>
            <a:ext cx="9144000" cy="1162168"/>
          </a:xfrm>
          <a:prstGeom prst="rect">
            <a:avLst/>
          </a:prstGeom>
        </p:spPr>
      </p:pic>
      <p:sp>
        <p:nvSpPr>
          <p:cNvPr id="8" name="Rectangle 7"/>
          <p:cNvSpPr/>
          <p:nvPr/>
        </p:nvSpPr>
        <p:spPr>
          <a:xfrm>
            <a:off x="5646613" y="3026281"/>
            <a:ext cx="647533" cy="1015663"/>
          </a:xfrm>
          <a:prstGeom prst="rect">
            <a:avLst/>
          </a:prstGeom>
        </p:spPr>
        <p:txBody>
          <a:bodyPr wrap="none">
            <a:spAutoFit/>
          </a:bodyPr>
          <a:lstStyle/>
          <a:p>
            <a:pPr lvl="0"/>
            <a:r>
              <a:rPr lang="en-US" sz="6000" dirty="0">
                <a:solidFill>
                  <a:srgbClr val="FF0000"/>
                </a:solidFill>
              </a:rPr>
              <a:t>1.</a:t>
            </a:r>
          </a:p>
        </p:txBody>
      </p:sp>
      <p:sp>
        <p:nvSpPr>
          <p:cNvPr id="9" name="Rectangle 8"/>
          <p:cNvSpPr/>
          <p:nvPr/>
        </p:nvSpPr>
        <p:spPr>
          <a:xfrm>
            <a:off x="6469020" y="5360436"/>
            <a:ext cx="733945" cy="1015663"/>
          </a:xfrm>
          <a:prstGeom prst="rect">
            <a:avLst/>
          </a:prstGeom>
        </p:spPr>
        <p:txBody>
          <a:bodyPr wrap="none">
            <a:spAutoFit/>
          </a:bodyPr>
          <a:lstStyle/>
          <a:p>
            <a:pPr lvl="0"/>
            <a:r>
              <a:rPr lang="en-US" sz="6000" dirty="0" smtClean="0">
                <a:solidFill>
                  <a:srgbClr val="FF0000"/>
                </a:solidFill>
              </a:rPr>
              <a:t>2.</a:t>
            </a:r>
            <a:endParaRPr lang="en-US" sz="6000" dirty="0">
              <a:solidFill>
                <a:srgbClr val="FF0000"/>
              </a:solidFill>
            </a:endParaRPr>
          </a:p>
        </p:txBody>
      </p:sp>
      <p:sp>
        <p:nvSpPr>
          <p:cNvPr id="10" name="Right Arrow 9"/>
          <p:cNvSpPr/>
          <p:nvPr/>
        </p:nvSpPr>
        <p:spPr>
          <a:xfrm rot="13577017">
            <a:off x="3261716" y="4373308"/>
            <a:ext cx="832784" cy="12677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ight Arrow 10"/>
          <p:cNvSpPr/>
          <p:nvPr/>
        </p:nvSpPr>
        <p:spPr>
          <a:xfrm rot="7349737">
            <a:off x="2794533" y="5620002"/>
            <a:ext cx="832784" cy="12677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9827349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ap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1988"/>
            <a:ext cx="9144000" cy="2314025"/>
          </a:xfrm>
          <a:prstGeom prst="rect">
            <a:avLst/>
          </a:prstGeom>
        </p:spPr>
      </p:pic>
      <p:pic>
        <p:nvPicPr>
          <p:cNvPr id="5" name="Picture 4" descr="assig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658"/>
            <a:ext cx="9144000" cy="1893536"/>
          </a:xfrm>
          <a:prstGeom prst="rect">
            <a:avLst/>
          </a:prstGeom>
        </p:spPr>
      </p:pic>
      <p:sp>
        <p:nvSpPr>
          <p:cNvPr id="6" name="Rectangle 5"/>
          <p:cNvSpPr/>
          <p:nvPr/>
        </p:nvSpPr>
        <p:spPr>
          <a:xfrm>
            <a:off x="6693137" y="246914"/>
            <a:ext cx="768885" cy="1015663"/>
          </a:xfrm>
          <a:prstGeom prst="rect">
            <a:avLst/>
          </a:prstGeom>
        </p:spPr>
        <p:txBody>
          <a:bodyPr wrap="none">
            <a:spAutoFit/>
          </a:bodyPr>
          <a:lstStyle/>
          <a:p>
            <a:pPr lvl="0"/>
            <a:r>
              <a:rPr lang="en-US" sz="6000" dirty="0" smtClean="0">
                <a:solidFill>
                  <a:srgbClr val="FF0000"/>
                </a:solidFill>
              </a:rPr>
              <a:t>3.</a:t>
            </a:r>
            <a:endParaRPr lang="en-US" sz="6000" dirty="0">
              <a:solidFill>
                <a:srgbClr val="FF0000"/>
              </a:solidFill>
            </a:endParaRPr>
          </a:p>
        </p:txBody>
      </p:sp>
      <p:sp>
        <p:nvSpPr>
          <p:cNvPr id="7" name="Rectangle 6"/>
          <p:cNvSpPr/>
          <p:nvPr/>
        </p:nvSpPr>
        <p:spPr>
          <a:xfrm>
            <a:off x="6693137" y="2670743"/>
            <a:ext cx="768885" cy="1015663"/>
          </a:xfrm>
          <a:prstGeom prst="rect">
            <a:avLst/>
          </a:prstGeom>
        </p:spPr>
        <p:txBody>
          <a:bodyPr wrap="none">
            <a:spAutoFit/>
          </a:bodyPr>
          <a:lstStyle/>
          <a:p>
            <a:pPr lvl="0"/>
            <a:r>
              <a:rPr lang="en-US" sz="6000" dirty="0">
                <a:solidFill>
                  <a:srgbClr val="FF0000"/>
                </a:solidFill>
              </a:rPr>
              <a:t>4</a:t>
            </a:r>
            <a:r>
              <a:rPr lang="en-US" sz="6000" dirty="0" smtClean="0">
                <a:solidFill>
                  <a:srgbClr val="FF0000"/>
                </a:solidFill>
              </a:rPr>
              <a:t>.</a:t>
            </a:r>
            <a:endParaRPr lang="en-US" sz="6000" dirty="0">
              <a:solidFill>
                <a:srgbClr val="FF0000"/>
              </a:solidFill>
            </a:endParaRPr>
          </a:p>
        </p:txBody>
      </p:sp>
      <p:sp>
        <p:nvSpPr>
          <p:cNvPr id="8" name="Right Arrow 7"/>
          <p:cNvSpPr/>
          <p:nvPr/>
        </p:nvSpPr>
        <p:spPr>
          <a:xfrm rot="18248113">
            <a:off x="7905619" y="1697261"/>
            <a:ext cx="832784" cy="12677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0" name="Picture 9" descr="approve.png"/>
          <p:cNvPicPr>
            <a:picLocks noChangeAspect="1"/>
          </p:cNvPicPr>
          <p:nvPr/>
        </p:nvPicPr>
        <p:blipFill rotWithShape="1">
          <a:blip r:embed="rId5">
            <a:extLst>
              <a:ext uri="{28A0092B-C50C-407E-A947-70E740481C1C}">
                <a14:useLocalDpi xmlns:a14="http://schemas.microsoft.com/office/drawing/2010/main" val="0"/>
              </a:ext>
            </a:extLst>
          </a:blip>
          <a:srcRect b="42712"/>
          <a:stretch/>
        </p:blipFill>
        <p:spPr>
          <a:xfrm>
            <a:off x="0" y="4874188"/>
            <a:ext cx="9144000" cy="1879060"/>
          </a:xfrm>
          <a:prstGeom prst="rect">
            <a:avLst/>
          </a:prstGeom>
        </p:spPr>
      </p:pic>
      <p:sp>
        <p:nvSpPr>
          <p:cNvPr id="11" name="Right Arrow 10"/>
          <p:cNvSpPr/>
          <p:nvPr/>
        </p:nvSpPr>
        <p:spPr>
          <a:xfrm rot="7349737">
            <a:off x="1629233" y="2595626"/>
            <a:ext cx="832784" cy="12677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6583647" y="4944377"/>
            <a:ext cx="768885" cy="1015663"/>
          </a:xfrm>
          <a:prstGeom prst="rect">
            <a:avLst/>
          </a:prstGeom>
        </p:spPr>
        <p:txBody>
          <a:bodyPr wrap="none">
            <a:spAutoFit/>
          </a:bodyPr>
          <a:lstStyle/>
          <a:p>
            <a:pPr lvl="0"/>
            <a:r>
              <a:rPr lang="en-US" sz="6000" dirty="0" smtClean="0">
                <a:solidFill>
                  <a:srgbClr val="FF0000"/>
                </a:solidFill>
              </a:rPr>
              <a:t>5.</a:t>
            </a:r>
            <a:endParaRPr lang="en-US" sz="6000" dirty="0">
              <a:solidFill>
                <a:srgbClr val="FF0000"/>
              </a:solidFill>
            </a:endParaRPr>
          </a:p>
        </p:txBody>
      </p:sp>
      <p:sp>
        <p:nvSpPr>
          <p:cNvPr id="13" name="Right Arrow 12"/>
          <p:cNvSpPr/>
          <p:nvPr/>
        </p:nvSpPr>
        <p:spPr>
          <a:xfrm rot="20232445">
            <a:off x="7417255" y="6295002"/>
            <a:ext cx="832784" cy="12677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0872513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Everybody that has a UCSB Net ID already has access to Gateway.</a:t>
            </a:r>
          </a:p>
          <a:p>
            <a:r>
              <a:rPr lang="en-US" dirty="0" smtClean="0"/>
              <a:t>Be sure to turn off your cookies and your pop-up blocker.</a:t>
            </a:r>
            <a:endParaRPr lang="en-US" dirty="0"/>
          </a:p>
        </p:txBody>
      </p:sp>
      <p:sp>
        <p:nvSpPr>
          <p:cNvPr id="3" name="Title 2"/>
          <p:cNvSpPr>
            <a:spLocks noGrp="1"/>
          </p:cNvSpPr>
          <p:nvPr>
            <p:ph type="title"/>
          </p:nvPr>
        </p:nvSpPr>
        <p:spPr/>
        <p:txBody>
          <a:bodyPr/>
          <a:lstStyle/>
          <a:p>
            <a:r>
              <a:rPr lang="en-US" dirty="0" smtClean="0"/>
              <a:t>How do I get access?</a:t>
            </a:r>
            <a:endParaRPr lang="en-US" dirty="0"/>
          </a:p>
        </p:txBody>
      </p:sp>
    </p:spTree>
    <p:extLst>
      <p:ext uri="{BB962C8B-B14F-4D97-AF65-F5344CB8AC3E}">
        <p14:creationId xmlns:p14="http://schemas.microsoft.com/office/powerpoint/2010/main" val="41702991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W workflo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57991" y="-1822408"/>
            <a:ext cx="6352195" cy="10462439"/>
          </a:xfrm>
          <a:prstGeom prst="rect">
            <a:avLst/>
          </a:prstGeom>
        </p:spPr>
      </p:pic>
    </p:spTree>
    <p:extLst>
      <p:ext uri="{BB962C8B-B14F-4D97-AF65-F5344CB8AC3E}">
        <p14:creationId xmlns:p14="http://schemas.microsoft.com/office/powerpoint/2010/main" val="36608994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Arial"/>
              <a:buChar char="•"/>
            </a:pPr>
            <a:r>
              <a:rPr lang="en-US" dirty="0" smtClean="0"/>
              <a:t>Purchases will </a:t>
            </a:r>
            <a:r>
              <a:rPr lang="en-US" b="1" u="sng" dirty="0" smtClean="0"/>
              <a:t>no longer</a:t>
            </a:r>
            <a:r>
              <a:rPr lang="en-US" dirty="0" smtClean="0"/>
              <a:t> be classified as low value and high value.</a:t>
            </a:r>
          </a:p>
          <a:p>
            <a:pPr lvl="1">
              <a:buFont typeface="Arial"/>
              <a:buChar char="•"/>
            </a:pPr>
            <a:r>
              <a:rPr lang="en-US" dirty="0" smtClean="0"/>
              <a:t>For orders being purchased using </a:t>
            </a:r>
            <a:r>
              <a:rPr lang="en-US" b="1" i="1" u="sng" dirty="0" smtClean="0"/>
              <a:t>federal funds</a:t>
            </a:r>
            <a:r>
              <a:rPr lang="en-US" dirty="0" smtClean="0"/>
              <a:t> (contracts, grants), you will still need to complete a Sole Source for orders $3,000 or more, and a professional buyer will review and approve the transaction.</a:t>
            </a:r>
          </a:p>
          <a:p>
            <a:pPr lvl="1">
              <a:buFont typeface="Arial"/>
              <a:buChar char="•"/>
            </a:pPr>
            <a:r>
              <a:rPr lang="en-US" dirty="0" smtClean="0"/>
              <a:t>For orders being purchased using non-federal funds, a professional buyer will not need to review the order unless it is $10,000 or more (unless it’s a restricted commodity).</a:t>
            </a:r>
          </a:p>
        </p:txBody>
      </p:sp>
      <p:sp>
        <p:nvSpPr>
          <p:cNvPr id="3" name="Title 2"/>
          <p:cNvSpPr>
            <a:spLocks noGrp="1"/>
          </p:cNvSpPr>
          <p:nvPr>
            <p:ph type="title"/>
          </p:nvPr>
        </p:nvSpPr>
        <p:spPr/>
        <p:txBody>
          <a:bodyPr/>
          <a:lstStyle/>
          <a:p>
            <a:r>
              <a:rPr lang="en-US" dirty="0" smtClean="0"/>
              <a:t>Low Value/High Value Orders</a:t>
            </a:r>
            <a:endParaRPr lang="en-US" dirty="0"/>
          </a:p>
        </p:txBody>
      </p:sp>
    </p:spTree>
    <p:extLst>
      <p:ext uri="{BB962C8B-B14F-4D97-AF65-F5344CB8AC3E}">
        <p14:creationId xmlns:p14="http://schemas.microsoft.com/office/powerpoint/2010/main" val="3853529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04-16 at 9.34.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043352"/>
          </a:xfrm>
          <a:prstGeom prst="rect">
            <a:avLst/>
          </a:prstGeom>
        </p:spPr>
      </p:pic>
      <p:pic>
        <p:nvPicPr>
          <p:cNvPr id="12" name="Picture 11" descr="Screen Shot 2013-04-16 at 9.35.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3497252"/>
            <a:ext cx="9144000" cy="3271648"/>
          </a:xfrm>
          <a:prstGeom prst="rect">
            <a:avLst/>
          </a:prstGeom>
        </p:spPr>
      </p:pic>
      <p:sp>
        <p:nvSpPr>
          <p:cNvPr id="13" name="Right Arrow 12"/>
          <p:cNvSpPr/>
          <p:nvPr/>
        </p:nvSpPr>
        <p:spPr>
          <a:xfrm rot="11956160">
            <a:off x="1204460" y="2155996"/>
            <a:ext cx="1465325" cy="177297"/>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4" name="Right Arrow 13"/>
          <p:cNvSpPr/>
          <p:nvPr/>
        </p:nvSpPr>
        <p:spPr>
          <a:xfrm rot="11956160">
            <a:off x="772659" y="5750095"/>
            <a:ext cx="1465325" cy="177297"/>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Right Arrow 14"/>
          <p:cNvSpPr/>
          <p:nvPr/>
        </p:nvSpPr>
        <p:spPr>
          <a:xfrm rot="10800000">
            <a:off x="1026660" y="4998293"/>
            <a:ext cx="1465325" cy="177297"/>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19378283">
            <a:off x="3566661" y="1830527"/>
            <a:ext cx="1465325" cy="177297"/>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167952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Punch-out Suppliers</a:t>
            </a:r>
          </a:p>
          <a:p>
            <a:pPr marL="914400" lvl="1" indent="-514350"/>
            <a:r>
              <a:rPr lang="en-US" dirty="0" smtClean="0"/>
              <a:t>You can create a cart directly on the vendor’s website, and the check-out process takes you back to the Gateway portal for completion.</a:t>
            </a:r>
          </a:p>
          <a:p>
            <a:pPr marL="514350" indent="-514350">
              <a:buFont typeface="+mj-lt"/>
              <a:buAutoNum type="arabicPeriod"/>
            </a:pPr>
            <a:r>
              <a:rPr lang="en-US" dirty="0" smtClean="0"/>
              <a:t>Catalog Suppliers</a:t>
            </a:r>
          </a:p>
          <a:p>
            <a:pPr marL="914400" lvl="1" indent="-514350"/>
            <a:r>
              <a:rPr lang="en-US" dirty="0" smtClean="0"/>
              <a:t>You can browse the vendor’s catalog and create your cart without ever leaving the Gateway portal.</a:t>
            </a:r>
          </a:p>
          <a:p>
            <a:pPr marL="514350" indent="-514350">
              <a:buFont typeface="+mj-lt"/>
              <a:buAutoNum type="arabicPeriod"/>
            </a:pPr>
            <a:r>
              <a:rPr lang="en-US" dirty="0" smtClean="0"/>
              <a:t>Non-catalog Suppliers</a:t>
            </a:r>
          </a:p>
          <a:p>
            <a:pPr marL="914400" lvl="1" indent="-514350"/>
            <a:r>
              <a:rPr lang="en-US" dirty="0" smtClean="0"/>
              <a:t>You need to manually enter the catalog number, item description, cost, quantity, etc.</a:t>
            </a:r>
          </a:p>
          <a:p>
            <a:pPr marL="914400" lvl="1" indent="-514350"/>
            <a:endParaRPr lang="en-US" dirty="0" smtClean="0"/>
          </a:p>
          <a:p>
            <a:pPr marL="914400" lvl="1" indent="-514350"/>
            <a:endParaRPr lang="en-US" dirty="0"/>
          </a:p>
        </p:txBody>
      </p:sp>
      <p:sp>
        <p:nvSpPr>
          <p:cNvPr id="2" name="Title 1"/>
          <p:cNvSpPr>
            <a:spLocks noGrp="1"/>
          </p:cNvSpPr>
          <p:nvPr>
            <p:ph type="title"/>
          </p:nvPr>
        </p:nvSpPr>
        <p:spPr/>
        <p:txBody>
          <a:bodyPr/>
          <a:lstStyle/>
          <a:p>
            <a:r>
              <a:rPr lang="en-US" dirty="0" smtClean="0"/>
              <a:t>How to Initiate a Purchase	</a:t>
            </a:r>
            <a:endParaRPr lang="en-US" dirty="0"/>
          </a:p>
        </p:txBody>
      </p:sp>
    </p:spTree>
    <p:extLst>
      <p:ext uri="{BB962C8B-B14F-4D97-AF65-F5344CB8AC3E}">
        <p14:creationId xmlns:p14="http://schemas.microsoft.com/office/powerpoint/2010/main" val="15222311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03 at 3.38.29 PM.png"/>
          <p:cNvPicPr>
            <a:picLocks noGrp="1" noChangeAspect="1"/>
          </p:cNvPicPr>
          <p:nvPr>
            <p:ph idx="1"/>
          </p:nvPr>
        </p:nvPicPr>
        <p:blipFill>
          <a:blip r:embed="rId3">
            <a:extLst>
              <a:ext uri="{28A0092B-C50C-407E-A947-70E740481C1C}">
                <a14:useLocalDpi xmlns:a14="http://schemas.microsoft.com/office/drawing/2010/main" val="0"/>
              </a:ext>
            </a:extLst>
          </a:blip>
          <a:srcRect t="-14596" b="-14596"/>
          <a:stretch>
            <a:fillRect/>
          </a:stretch>
        </p:blipFill>
        <p:spPr>
          <a:xfrm>
            <a:off x="0" y="2135172"/>
            <a:ext cx="9149470" cy="5031856"/>
          </a:xfrm>
        </p:spPr>
      </p:pic>
      <p:sp>
        <p:nvSpPr>
          <p:cNvPr id="2" name="Title 1"/>
          <p:cNvSpPr>
            <a:spLocks noGrp="1"/>
          </p:cNvSpPr>
          <p:nvPr>
            <p:ph type="title"/>
          </p:nvPr>
        </p:nvSpPr>
        <p:spPr/>
        <p:txBody>
          <a:bodyPr/>
          <a:lstStyle/>
          <a:p>
            <a:r>
              <a:rPr lang="en-US" dirty="0" smtClean="0"/>
              <a:t>Punch-Out Suppliers</a:t>
            </a:r>
            <a:endParaRPr lang="en-US" dirty="0"/>
          </a:p>
        </p:txBody>
      </p:sp>
      <p:sp>
        <p:nvSpPr>
          <p:cNvPr id="6" name="Right Arrow 5"/>
          <p:cNvSpPr/>
          <p:nvPr/>
        </p:nvSpPr>
        <p:spPr>
          <a:xfrm rot="18248113">
            <a:off x="3282046" y="3323300"/>
            <a:ext cx="1156976" cy="144754"/>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93449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3-04-03 at 3.53.56 PM.png"/>
          <p:cNvPicPr>
            <a:picLocks noGrp="1" noChangeAspect="1"/>
          </p:cNvPicPr>
          <p:nvPr>
            <p:ph idx="1"/>
          </p:nvPr>
        </p:nvPicPr>
        <p:blipFill>
          <a:blip r:embed="rId3">
            <a:extLst>
              <a:ext uri="{28A0092B-C50C-407E-A947-70E740481C1C}">
                <a14:useLocalDpi xmlns:a14="http://schemas.microsoft.com/office/drawing/2010/main" val="0"/>
              </a:ext>
            </a:extLst>
          </a:blip>
          <a:srcRect t="-36906" b="-36906"/>
          <a:stretch>
            <a:fillRect/>
          </a:stretch>
        </p:blipFill>
        <p:spPr>
          <a:xfrm>
            <a:off x="1" y="1607982"/>
            <a:ext cx="9144000" cy="5028848"/>
          </a:xfrm>
        </p:spPr>
      </p:pic>
      <p:sp>
        <p:nvSpPr>
          <p:cNvPr id="2" name="Title 1"/>
          <p:cNvSpPr>
            <a:spLocks noGrp="1"/>
          </p:cNvSpPr>
          <p:nvPr>
            <p:ph type="title"/>
          </p:nvPr>
        </p:nvSpPr>
        <p:spPr/>
        <p:txBody>
          <a:bodyPr>
            <a:normAutofit/>
          </a:bodyPr>
          <a:lstStyle/>
          <a:p>
            <a:r>
              <a:rPr lang="en-US" dirty="0" smtClean="0"/>
              <a:t>Catalog Suppliers</a:t>
            </a:r>
            <a:endParaRPr lang="en-US" dirty="0"/>
          </a:p>
        </p:txBody>
      </p:sp>
    </p:spTree>
    <p:extLst>
      <p:ext uri="{BB962C8B-B14F-4D97-AF65-F5344CB8AC3E}">
        <p14:creationId xmlns:p14="http://schemas.microsoft.com/office/powerpoint/2010/main" val="16489449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TotalTime>
  <Words>889</Words>
  <Application>Microsoft Macintosh PowerPoint</Application>
  <PresentationFormat>On-screen Show (4:3)</PresentationFormat>
  <Paragraphs>116</Paragraphs>
  <Slides>26</Slides>
  <Notes>24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Waveform</vt:lpstr>
      <vt:lpstr>Office Theme</vt:lpstr>
      <vt:lpstr>PowerPoint Presentation</vt:lpstr>
      <vt:lpstr>Shopping</vt:lpstr>
      <vt:lpstr>How do I get access?</vt:lpstr>
      <vt:lpstr>PowerPoint Presentation</vt:lpstr>
      <vt:lpstr>Low Value/High Value Orders</vt:lpstr>
      <vt:lpstr>PowerPoint Presentation</vt:lpstr>
      <vt:lpstr>How to Initiate a Purchase </vt:lpstr>
      <vt:lpstr>Punch-Out Suppliers</vt:lpstr>
      <vt:lpstr>Catalog Suppliers</vt:lpstr>
      <vt:lpstr>Non-Catalog Suppliers</vt:lpstr>
      <vt:lpstr>Your Shopping Cart</vt:lpstr>
      <vt:lpstr>What type of shopper are you?</vt:lpstr>
      <vt:lpstr>PowerPoint Presentation</vt:lpstr>
      <vt:lpstr>Shipping Address</vt:lpstr>
      <vt:lpstr>Assigning your Cart</vt:lpstr>
      <vt:lpstr>Finalizing your Cart</vt:lpstr>
      <vt:lpstr>Requisition Submission</vt:lpstr>
      <vt:lpstr>How to check on your order:</vt:lpstr>
      <vt:lpstr>Frequently Asked Questions</vt:lpstr>
      <vt:lpstr>FAQ’s Continued</vt:lpstr>
      <vt:lpstr>Approving</vt:lpstr>
      <vt:lpstr>Who is an Approver?</vt:lpstr>
      <vt:lpstr>Managing Approvals</vt:lpstr>
      <vt:lpstr>Approving from Email</vt:lpstr>
      <vt:lpstr>Approving from Gateway</vt:lpstr>
      <vt:lpstr>PowerPoint Presentation</vt:lpstr>
    </vt:vector>
  </TitlesOfParts>
  <Company>UCSB - Materials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Shopper’s Guide to</dc:title>
  <dc:creator>Amanda Kronick</dc:creator>
  <cp:lastModifiedBy>Amanda Kronick</cp:lastModifiedBy>
  <cp:revision>44</cp:revision>
  <dcterms:created xsi:type="dcterms:W3CDTF">2013-03-22T21:53:05Z</dcterms:created>
  <dcterms:modified xsi:type="dcterms:W3CDTF">2013-04-24T18:06:56Z</dcterms:modified>
</cp:coreProperties>
</file>